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727" r:id="rId2"/>
  </p:sldMasterIdLst>
  <p:notesMasterIdLst>
    <p:notesMasterId r:id="rId10"/>
  </p:notesMasterIdLst>
  <p:handoutMasterIdLst>
    <p:handoutMasterId r:id="rId11"/>
  </p:handoutMasterIdLst>
  <p:sldIdLst>
    <p:sldId id="2004" r:id="rId3"/>
    <p:sldId id="2009" r:id="rId4"/>
    <p:sldId id="2011" r:id="rId5"/>
    <p:sldId id="2008" r:id="rId6"/>
    <p:sldId id="2005" r:id="rId7"/>
    <p:sldId id="2006" r:id="rId8"/>
    <p:sldId id="2007" r:id="rId9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CCCC00"/>
    <a:srgbClr val="9900CC"/>
    <a:srgbClr val="3333CC"/>
    <a:srgbClr val="008000"/>
    <a:srgbClr val="FF5050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7" autoAdjust="0"/>
    <p:restoredTop sz="94652" autoAdjust="0"/>
  </p:normalViewPr>
  <p:slideViewPr>
    <p:cSldViewPr>
      <p:cViewPr varScale="1">
        <p:scale>
          <a:sx n="87" d="100"/>
          <a:sy n="87" d="100"/>
        </p:scale>
        <p:origin x="140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68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68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68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62687B2-74EA-46C5-A8B9-6796361D444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8259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4C1F524-54F2-4BB7-AF7C-A330C9093F5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16338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</p:grpSp>
      <p:grpSp>
        <p:nvGrpSpPr>
          <p:cNvPr id="24" name="Group 27"/>
          <p:cNvGrpSpPr>
            <a:grpSpLocks/>
          </p:cNvGrpSpPr>
          <p:nvPr/>
        </p:nvGrpSpPr>
        <p:grpSpPr bwMode="auto">
          <a:xfrm>
            <a:off x="1219200" y="6324600"/>
            <a:ext cx="6434138" cy="323850"/>
            <a:chOff x="768" y="3984"/>
            <a:chExt cx="4053" cy="204"/>
          </a:xfrm>
        </p:grpSpPr>
        <p:pic>
          <p:nvPicPr>
            <p:cNvPr id="25" name="Picture 28" descr="namemark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8" y="3984"/>
              <a:ext cx="960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" name="Rectangle 29"/>
            <p:cNvSpPr>
              <a:spLocks noChangeArrowheads="1"/>
            </p:cNvSpPr>
            <p:nvPr/>
          </p:nvSpPr>
          <p:spPr bwMode="auto">
            <a:xfrm>
              <a:off x="1776" y="4015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lgg@cs.ntust.edu.tw</a:t>
              </a:r>
            </a:p>
          </p:txBody>
        </p:sp>
      </p:grpSp>
      <p:sp>
        <p:nvSpPr>
          <p:cNvPr id="14643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4643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27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3219F-CC88-434C-A077-59E5106865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9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38824-4BA0-4100-9C1C-95DD6F40CB1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48450" y="0"/>
            <a:ext cx="2057400" cy="576421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76250" y="0"/>
            <a:ext cx="6019800" cy="576421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70834-14E5-44B8-A1FF-7ACE2F29B8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C7B40-4AB5-4383-8D76-B2F2C0F712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6E4A9-6072-45F8-AE77-155EB86D10BF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35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AA447-CAE8-4949-8630-85818480C402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2020/3/3</a:t>
            </a:fld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407DC-58CE-4F43-9895-E323A94D7FB8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271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C79135E-A301-4033-95AC-01119BF88BBF}" type="slidenum">
              <a:rPr lang="en-US" altLang="zh-TW">
                <a:solidFill>
                  <a:srgbClr val="FFFFFF"/>
                </a:solidFill>
              </a:rPr>
              <a:pPr/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568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76250" y="0"/>
            <a:ext cx="8229600" cy="576421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28D7D-7128-4981-BEC1-F3F92682CC61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6976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>
              <a:solidFill>
                <a:srgbClr val="FFFFFF"/>
              </a:solidFill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sz="3600" b="1">
                <a:solidFill>
                  <a:srgbClr val="3399FF">
                    <a:lumMod val="60000"/>
                    <a:lumOff val="40000"/>
                  </a:srgbClr>
                </a:solidFill>
                <a:latin typeface="Arial"/>
                <a:ea typeface="標楷體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1EB41-8DAC-4E9C-BAD2-F3B24256983A}" type="datetime1">
              <a:rPr lang="zh-TW" altLang="en-US">
                <a:solidFill>
                  <a:srgbClr val="FFFFFF"/>
                </a:solidFill>
              </a:rPr>
              <a:pPr>
                <a:defRPr/>
              </a:pPr>
              <a:t>2020/3/3</a:t>
            </a:fld>
            <a:endParaRPr lang="zh-TW" altLang="zh-TW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zh-TW">
                <a:solidFill>
                  <a:srgbClr val="FFFFFF"/>
                </a:solidFill>
              </a:rPr>
              <a:t>
             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66100" y="242888"/>
            <a:ext cx="693738" cy="365125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A8C6EE0-E2A0-41D2-A200-E0A2AB035061}" type="slidenum">
              <a:rPr>
                <a:solidFill>
                  <a:srgbClr val="003399"/>
                </a:solidFill>
              </a:rPr>
              <a:pPr>
                <a:defRPr/>
              </a:pPr>
              <a:t>‹#›</a:t>
            </a:fld>
            <a:endParaRPr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313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356A3-4C7E-4F87-9D97-8E1FDF2600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82A35-63F6-43BF-98E4-EB6B609839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135FF-281A-4923-8B9A-A1161B6DF5C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D8132-ABA1-4496-AD77-11AFE0FD1E6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15757-FF1F-48DF-815E-4FF4B2F793F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0A12B-68F7-44F8-B920-FD34267998C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FFCF8-5E1E-4D8B-845F-E8CF4606B2F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F4538-D4D3-42BB-A7C1-EFB6AF58FAE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mailto:lgg@cs.ntust.edu.tw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hyperlink" Target="mailto:lgg@cs.ntust.edu.tw" TargetMode="External"/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grpSp>
          <p:nvGrpSpPr>
            <p:cNvPr id="104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547B00D-5288-4067-BBA5-9EF67E75FB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35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036" name="Picture 28" descr="namemark2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15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kumimoji="0" lang="zh-TW" altLang="en-US">
                <a:solidFill>
                  <a:srgbClr val="FFFFFF"/>
                </a:solidFill>
                <a:latin typeface="Arial"/>
                <a:ea typeface="標楷體"/>
              </a:endParaRPr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kumimoji="0" lang="zh-TW" altLang="en-US">
                <a:solidFill>
                  <a:srgbClr val="FFFFFF"/>
                </a:solidFill>
                <a:latin typeface="Arial"/>
                <a:ea typeface="標楷體"/>
              </a:endParaRPr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srgbClr val="FFFFFF"/>
              </a:solidFill>
              <a:latin typeface="Arial"/>
              <a:ea typeface="標楷體"/>
            </a:endParaRP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kumimoji="0" lang="zh-TW" altLang="en-US">
                <a:solidFill>
                  <a:srgbClr val="FFFFFF"/>
                </a:solidFill>
                <a:latin typeface="Arial"/>
                <a:ea typeface="標楷體"/>
              </a:endParaRPr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kumimoji="0" lang="zh-TW" altLang="en-US">
                  <a:solidFill>
                    <a:srgbClr val="FFFFFF"/>
                  </a:solidFill>
                  <a:latin typeface="Arial"/>
                  <a:ea typeface="標楷體"/>
                </a:endParaRPr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kumimoji="0" lang="zh-TW" altLang="en-US">
                  <a:solidFill>
                    <a:srgbClr val="FFFFFF"/>
                  </a:solidFill>
                  <a:latin typeface="Arial"/>
                  <a:ea typeface="標楷體"/>
                </a:endParaRPr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kumimoji="0" lang="zh-TW" altLang="en-US">
                  <a:solidFill>
                    <a:srgbClr val="FFFFFF"/>
                  </a:solidFill>
                  <a:latin typeface="Arial"/>
                  <a:ea typeface="標楷體"/>
                </a:endParaRPr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kumimoji="0" lang="zh-TW" altLang="en-US">
                  <a:solidFill>
                    <a:srgbClr val="FFFFFF"/>
                  </a:solidFill>
                  <a:latin typeface="Arial"/>
                  <a:ea typeface="標楷體"/>
                </a:endParaRPr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kumimoji="0" lang="zh-TW" altLang="en-US">
                  <a:solidFill>
                    <a:srgbClr val="FFFFFF"/>
                  </a:solidFill>
                  <a:latin typeface="Arial"/>
                  <a:ea typeface="標楷體"/>
                </a:endParaRPr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kumimoji="0" lang="zh-TW" altLang="en-US">
                <a:solidFill>
                  <a:srgbClr val="FFFFFF"/>
                </a:solidFill>
                <a:latin typeface="Arial"/>
                <a:ea typeface="標楷體"/>
              </a:endParaRP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kumimoji="0" lang="zh-TW" altLang="en-US">
                <a:solidFill>
                  <a:srgbClr val="FFFFFF"/>
                </a:solidFill>
                <a:latin typeface="Arial"/>
                <a:ea typeface="標楷體"/>
              </a:endParaRPr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kumimoji="0" lang="zh-TW" altLang="en-US">
                <a:solidFill>
                  <a:srgbClr val="FFFFFF"/>
                </a:solidFill>
                <a:latin typeface="Arial"/>
                <a:ea typeface="標楷體"/>
              </a:endParaRPr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kumimoji="0" lang="zh-TW" altLang="en-US">
                <a:solidFill>
                  <a:srgbClr val="FFFFFF"/>
                </a:solidFill>
                <a:latin typeface="Arial"/>
                <a:ea typeface="標楷體"/>
              </a:endParaRPr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kumimoji="0" lang="zh-TW" altLang="en-US">
                <a:solidFill>
                  <a:srgbClr val="FFFFFF"/>
                </a:solidFill>
                <a:latin typeface="Arial"/>
                <a:ea typeface="標楷體"/>
              </a:endParaRPr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kumimoji="0" lang="zh-TW" altLang="en-US">
                <a:solidFill>
                  <a:srgbClr val="FFFFFF"/>
                </a:solidFill>
                <a:latin typeface="Arial"/>
                <a:ea typeface="標楷體"/>
              </a:endParaRPr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kumimoji="0" lang="zh-TW" altLang="en-US">
                <a:solidFill>
                  <a:srgbClr val="FFFFFF"/>
                </a:solidFill>
                <a:latin typeface="Arial"/>
                <a:ea typeface="標楷體"/>
              </a:endParaRPr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altLang="zh-TW">
              <a:solidFill>
                <a:srgbClr val="FFFFFF"/>
              </a:solidFill>
              <a:latin typeface="Arial"/>
              <a:ea typeface="標楷體"/>
            </a:endParaRPr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altLang="zh-TW">
              <a:solidFill>
                <a:srgbClr val="FFFFFF"/>
              </a:solidFill>
              <a:latin typeface="Arial"/>
              <a:ea typeface="標楷體"/>
            </a:endParaRPr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CC7B7DB-30E4-4489-8E11-6656BE016FDF}" type="slidenum">
              <a:rPr lang="en-US" altLang="zh-TW">
                <a:solidFill>
                  <a:srgbClr val="FFFFFF"/>
                </a:solidFill>
                <a:latin typeface="Arial"/>
                <a:ea typeface="標楷體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altLang="zh-TW">
              <a:solidFill>
                <a:srgbClr val="FFFFFF"/>
              </a:solidFill>
              <a:latin typeface="Arial"/>
              <a:ea typeface="標楷體"/>
            </a:endParaRPr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zh-TW" altLang="en-US" sz="1200">
                  <a:solidFill>
                    <a:srgbClr val="FFFF00"/>
                  </a:solidFill>
                  <a:latin typeface="Arial"/>
                  <a:ea typeface="標楷體" pitchFamily="65" charset="-120"/>
                </a:rPr>
                <a:t>李國光   </a:t>
              </a:r>
              <a:r>
                <a:rPr kumimoji="0" lang="zh-TW" altLang="en-US" sz="1200">
                  <a:solidFill>
                    <a:srgbClr val="FFFF00"/>
                  </a:solidFill>
                  <a:latin typeface="Arial"/>
                  <a:ea typeface="標楷體" pitchFamily="65" charset="-120"/>
                  <a:sym typeface="Symbol" pitchFamily="18" charset="2"/>
                </a:rPr>
                <a:t></a:t>
              </a:r>
              <a:r>
                <a:rPr kumimoji="0" lang="zh-TW" altLang="en-US" sz="1200">
                  <a:solidFill>
                    <a:srgbClr val="FFFF00"/>
                  </a:solidFill>
                  <a:latin typeface="Arial"/>
                  <a:ea typeface="標楷體" pitchFamily="65" charset="-120"/>
                </a:rPr>
                <a:t> 版權所有   </a:t>
              </a:r>
              <a:r>
                <a:rPr kumimoji="0" lang="en-US" altLang="zh-TW" sz="1200">
                  <a:solidFill>
                    <a:srgbClr val="FFFF00"/>
                  </a:solidFill>
                  <a:latin typeface="Arial"/>
                  <a:ea typeface="標楷體" pitchFamily="65" charset="-120"/>
                </a:rPr>
                <a:t>Tel: 02-2737-6782  Email: </a:t>
              </a:r>
              <a:r>
                <a:rPr kumimoji="0" lang="en-US" altLang="zh-TW" sz="1200">
                  <a:solidFill>
                    <a:srgbClr val="FFFF00"/>
                  </a:solidFill>
                  <a:latin typeface="Arial"/>
                  <a:ea typeface="標楷體" pitchFamily="65" charset="-120"/>
                  <a:hlinkClick r:id="rId8"/>
                </a:rPr>
                <a:t>lgg@cs.ntust.edu.tw</a:t>
              </a:r>
              <a:endParaRPr kumimoji="0" lang="en-US" altLang="zh-TW" sz="1200" b="1">
                <a:solidFill>
                  <a:srgbClr val="FFFFFF"/>
                </a:solidFill>
                <a:latin typeface="Arial"/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kumimoji="0"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kumimoji="0"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018349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egwoguang.site/" TargetMode="External"/><Relationship Id="rId2" Type="http://schemas.openxmlformats.org/officeDocument/2006/relationships/hyperlink" Target="mailto:lgg@cs.ntust.edu.tw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leegwoguang.site/cmap/course/webskm/skm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w.com.tw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doc.mbalib.com/view/3d03932aabff0b071001735482ec6a5c.html" TargetMode="Externa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B24BC-2B1E-460A-A25A-760E3E551CC6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2680834" name="Rectangle 2"/>
          <p:cNvSpPr>
            <a:spLocks noChangeArrowheads="1"/>
          </p:cNvSpPr>
          <p:nvPr/>
        </p:nvSpPr>
        <p:spPr bwMode="auto">
          <a:xfrm>
            <a:off x="385763" y="684213"/>
            <a:ext cx="8505825" cy="14478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TW" altLang="en-US" sz="40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策 略 知 識 管 理 </a:t>
            </a:r>
            <a:br>
              <a:rPr lang="zh-TW" altLang="en-US" sz="40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lang="en-US" altLang="zh-TW" sz="32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Strategic Knowledge Management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99592" y="2528738"/>
            <a:ext cx="7245350" cy="3276526"/>
          </a:xfrm>
          <a:prstGeom prst="rect">
            <a:avLst/>
          </a:prstGeom>
          <a:solidFill>
            <a:srgbClr val="080A54"/>
          </a:solidFill>
          <a:ln w="57150" cmpd="thinThick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endParaRPr lang="en-US" altLang="zh-TW" sz="1200" b="1" dirty="0">
              <a:effectLst>
                <a:outerShdw blurRad="38100" dist="38100" dir="2700000" algn="tl">
                  <a:srgbClr val="000000"/>
                </a:outerShdw>
              </a:effectLst>
              <a:ea typeface="標楷體" pitchFamily="65" charset="-120"/>
            </a:endParaRPr>
          </a:p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r>
              <a:rPr lang="zh-TW" alt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國立台灣科技大學管理學院資訊管理系</a:t>
            </a:r>
          </a:p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r>
              <a:rPr lang="zh-TW" alt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李國光</a:t>
            </a:r>
          </a:p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endParaRPr lang="zh-TW" altLang="en-US" sz="1200" b="1" dirty="0">
              <a:effectLst>
                <a:outerShdw blurRad="38100" dist="38100" dir="2700000" algn="tl">
                  <a:srgbClr val="000000"/>
                </a:outerShdw>
              </a:effectLst>
              <a:ea typeface="標楷體" pitchFamily="65" charset="-120"/>
            </a:endParaRPr>
          </a:p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r>
              <a:rPr lang="zh-TW" altLang="en-US" b="1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研究室：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T2-407-2   </a:t>
            </a:r>
            <a:r>
              <a:rPr lang="en-US" altLang="zh-TW" b="1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Tel: 2737-6782   Fax: 2737-6777</a:t>
            </a:r>
          </a:p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altLang="zh-TW" b="1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E-mail: </a:t>
            </a:r>
            <a:r>
              <a:rPr lang="en-US" altLang="zh-TW" b="1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  <a:hlinkClick r:id="rId2"/>
              </a:rPr>
              <a:t>lgg@cs.ntust.edu.tw</a:t>
            </a:r>
            <a:r>
              <a:rPr lang="en-US" altLang="zh-TW" b="1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 </a:t>
            </a:r>
            <a:endParaRPr lang="en-US" altLang="zh-TW" b="1" dirty="0" smtClean="0">
              <a:effectLst>
                <a:outerShdw blurRad="38100" dist="38100" dir="2700000" algn="tl">
                  <a:srgbClr val="000000"/>
                </a:outerShdw>
              </a:effectLst>
              <a:ea typeface="標楷體" pitchFamily="65" charset="-120"/>
            </a:endParaRPr>
          </a:p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r>
              <a:rPr lang="zh-TW" altLang="en-US" b="1" dirty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教學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資源：</a:t>
            </a:r>
            <a:r>
              <a:rPr lang="en-US" altLang="zh-TW" b="1" dirty="0">
                <a:hlinkClick r:id="rId3"/>
              </a:rPr>
              <a:t>https://www.leegwoguang.site</a:t>
            </a:r>
            <a:r>
              <a:rPr lang="en-US" altLang="zh-TW" b="1" dirty="0" smtClean="0">
                <a:hlinkClick r:id="rId3"/>
              </a:rPr>
              <a:t>/</a:t>
            </a:r>
            <a:endParaRPr lang="en-US" altLang="zh-TW" b="1" dirty="0" smtClean="0"/>
          </a:p>
          <a:p>
            <a:pPr algn="ctr">
              <a:spcBef>
                <a:spcPct val="20000"/>
              </a:spcBef>
              <a:buClr>
                <a:schemeClr val="tx2"/>
              </a:buClr>
              <a:defRPr/>
            </a:pPr>
            <a:r>
              <a:rPr lang="zh-TW" altLang="en-US" b="1" dirty="0" smtClean="0">
                <a:latin typeface="+mn-ea"/>
                <a:ea typeface="+mn-ea"/>
              </a:rPr>
              <a:t>課程教材講義：</a:t>
            </a:r>
            <a:r>
              <a:rPr lang="en-US" altLang="zh-TW" dirty="0">
                <a:hlinkClick r:id="rId4"/>
              </a:rPr>
              <a:t> https://www.leegwoguang.site/cmap/course/webskm/skm.html</a:t>
            </a:r>
            <a:endParaRPr lang="en-US" altLang="zh-TW" b="1" dirty="0" smtClean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91E2CC-932F-4832-88EC-62C1C092C619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2685954" name="Oval 2"/>
          <p:cNvSpPr>
            <a:spLocks noChangeArrowheads="1"/>
          </p:cNvSpPr>
          <p:nvPr/>
        </p:nvSpPr>
        <p:spPr bwMode="auto">
          <a:xfrm>
            <a:off x="2771775" y="333375"/>
            <a:ext cx="6372225" cy="6524625"/>
          </a:xfrm>
          <a:prstGeom prst="ellipse">
            <a:avLst/>
          </a:prstGeom>
          <a:solidFill>
            <a:schemeClr val="bg2"/>
          </a:solidFill>
          <a:ln w="57150" cmpd="thickThin">
            <a:solidFill>
              <a:srgbClr val="EAF5F6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-828675" y="692150"/>
            <a:ext cx="4681538" cy="4681538"/>
            <a:chOff x="-522" y="436"/>
            <a:chExt cx="2949" cy="2949"/>
          </a:xfrm>
        </p:grpSpPr>
        <p:sp>
          <p:nvSpPr>
            <p:cNvPr id="4114" name="Oval 4"/>
            <p:cNvSpPr>
              <a:spLocks noChangeArrowheads="1"/>
            </p:cNvSpPr>
            <p:nvPr/>
          </p:nvSpPr>
          <p:spPr bwMode="auto">
            <a:xfrm>
              <a:off x="-522" y="436"/>
              <a:ext cx="2949" cy="2949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 w="31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zh-TW" sz="2000">
                <a:ea typeface="華康中黑體"/>
                <a:cs typeface="華康中黑體"/>
              </a:endParaRPr>
            </a:p>
            <a:p>
              <a:pPr algn="ctr"/>
              <a:endParaRPr lang="en-US" altLang="zh-TW" sz="2000">
                <a:ea typeface="華康中黑體"/>
                <a:cs typeface="華康中黑體"/>
              </a:endParaRPr>
            </a:p>
          </p:txBody>
        </p:sp>
        <p:pic>
          <p:nvPicPr>
            <p:cNvPr id="4115" name="Picture 5" descr="梭羅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845"/>
              <a:ext cx="573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16" name="Text Box 6"/>
            <p:cNvSpPr txBox="1">
              <a:spLocks noChangeArrowheads="1"/>
            </p:cNvSpPr>
            <p:nvPr/>
          </p:nvSpPr>
          <p:spPr bwMode="auto">
            <a:xfrm>
              <a:off x="567" y="981"/>
              <a:ext cx="1678" cy="1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2000" b="1">
                  <a:latin typeface="華康中黑體"/>
                </a:rPr>
                <a:t>萊斯特˙梭羅</a:t>
              </a:r>
              <a:endParaRPr lang="zh-TW" altLang="en-US" sz="1600" b="1">
                <a:latin typeface="華康中黑體"/>
              </a:endParaRPr>
            </a:p>
            <a:p>
              <a:r>
                <a:rPr kumimoji="0" lang="zh-TW" altLang="en-US" sz="1600">
                  <a:latin typeface="新細明體" pitchFamily="18" charset="-120"/>
                </a:rPr>
                <a:t>◎</a:t>
              </a:r>
              <a:r>
                <a:rPr kumimoji="0" lang="zh-TW" altLang="en-US" sz="1600">
                  <a:latin typeface="華康中黑體"/>
                </a:rPr>
                <a:t>麻</a:t>
              </a:r>
              <a:r>
                <a:rPr lang="zh-TW" altLang="en-US" sz="1600">
                  <a:latin typeface="華康中黑體"/>
                </a:rPr>
                <a:t>省理工學院經濟系教授</a:t>
              </a:r>
            </a:p>
            <a:p>
              <a:pPr>
                <a:lnSpc>
                  <a:spcPct val="120000"/>
                </a:lnSpc>
              </a:pPr>
              <a:r>
                <a:rPr kumimoji="0" lang="zh-TW" altLang="en-US" sz="1600"/>
                <a:t>◎</a:t>
              </a:r>
              <a:r>
                <a:rPr lang="zh-TW" altLang="en-US" sz="1600">
                  <a:latin typeface="華康中黑體"/>
                </a:rPr>
                <a:t>著作：</a:t>
              </a:r>
            </a:p>
            <a:p>
              <a:pPr>
                <a:lnSpc>
                  <a:spcPct val="120000"/>
                </a:lnSpc>
              </a:pPr>
              <a:r>
                <a:rPr lang="en-US" altLang="zh-TW" sz="1600">
                  <a:latin typeface="華康中黑體"/>
                </a:rPr>
                <a:t>《</a:t>
              </a:r>
              <a:r>
                <a:rPr lang="zh-TW" altLang="en-US" sz="1600">
                  <a:latin typeface="華康中黑體"/>
                </a:rPr>
                <a:t>知識經濟時代</a:t>
              </a:r>
              <a:r>
                <a:rPr lang="en-US" altLang="zh-TW" sz="1600">
                  <a:latin typeface="華康中黑體"/>
                </a:rPr>
                <a:t>》</a:t>
              </a:r>
            </a:p>
            <a:p>
              <a:pPr>
                <a:lnSpc>
                  <a:spcPct val="120000"/>
                </a:lnSpc>
              </a:pPr>
              <a:r>
                <a:rPr lang="en-US" altLang="zh-TW" sz="1200">
                  <a:latin typeface="華康中黑體"/>
                  <a:ea typeface="華康中黑體"/>
                  <a:cs typeface="華康中黑體"/>
                </a:rPr>
                <a:t>  </a:t>
              </a:r>
              <a:r>
                <a:rPr lang="en-US" altLang="zh-TW" sz="1200">
                  <a:solidFill>
                    <a:srgbClr val="FF6600"/>
                  </a:solidFill>
                </a:rPr>
                <a:t>2000</a:t>
              </a:r>
              <a:r>
                <a:rPr lang="zh-TW" altLang="en-US" sz="1200">
                  <a:solidFill>
                    <a:srgbClr val="FF6600"/>
                  </a:solidFill>
                  <a:latin typeface="新細明體" pitchFamily="18" charset="-120"/>
                </a:rPr>
                <a:t>年科管百大</a:t>
              </a:r>
              <a:r>
                <a:rPr lang="en-US" altLang="zh-TW" sz="1200">
                  <a:solidFill>
                    <a:srgbClr val="FF6600"/>
                  </a:solidFill>
                </a:rPr>
                <a:t>TOP10</a:t>
              </a:r>
            </a:p>
            <a:p>
              <a:pPr>
                <a:lnSpc>
                  <a:spcPct val="120000"/>
                </a:lnSpc>
              </a:pPr>
              <a:r>
                <a:rPr lang="en-US" altLang="zh-TW" sz="1200">
                  <a:solidFill>
                    <a:srgbClr val="FF6600"/>
                  </a:solidFill>
                  <a:latin typeface="新細明體" pitchFamily="18" charset="-120"/>
                </a:rPr>
                <a:t>   </a:t>
              </a:r>
              <a:r>
                <a:rPr lang="zh-TW" altLang="en-US" sz="1200">
                  <a:solidFill>
                    <a:srgbClr val="FF6600"/>
                  </a:solidFill>
                  <a:latin typeface="新細明體" pitchFamily="18" charset="-120"/>
                </a:rPr>
                <a:t>誠品「影響</a:t>
              </a:r>
              <a:r>
                <a:rPr lang="en-US" altLang="zh-TW" sz="1200">
                  <a:solidFill>
                    <a:srgbClr val="FF6600"/>
                  </a:solidFill>
                  <a:latin typeface="新細明體" pitchFamily="18" charset="-120"/>
                </a:rPr>
                <a:t>20</a:t>
              </a:r>
              <a:r>
                <a:rPr lang="zh-TW" altLang="en-US" sz="1200">
                  <a:solidFill>
                    <a:srgbClr val="FF6600"/>
                  </a:solidFill>
                  <a:latin typeface="新細明體" pitchFamily="18" charset="-120"/>
                </a:rPr>
                <a:t>」財經經典</a:t>
              </a:r>
            </a:p>
            <a:p>
              <a:pPr>
                <a:lnSpc>
                  <a:spcPct val="120000"/>
                </a:lnSpc>
              </a:pPr>
              <a:r>
                <a:rPr lang="en-US" altLang="zh-TW" sz="1600">
                  <a:latin typeface="新細明體" pitchFamily="18" charset="-120"/>
                </a:rPr>
                <a:t>《</a:t>
              </a:r>
              <a:r>
                <a:rPr lang="zh-TW" altLang="en-US" sz="1600">
                  <a:latin typeface="新細明體" pitchFamily="18" charset="-120"/>
                </a:rPr>
                <a:t>勇者致富</a:t>
              </a:r>
              <a:r>
                <a:rPr lang="en-US" altLang="zh-TW" sz="1600">
                  <a:latin typeface="新細明體" pitchFamily="18" charset="-120"/>
                </a:rPr>
                <a:t>》</a:t>
              </a:r>
            </a:p>
            <a:p>
              <a:pPr>
                <a:lnSpc>
                  <a:spcPct val="120000"/>
                </a:lnSpc>
              </a:pPr>
              <a:r>
                <a:rPr lang="en-US" altLang="zh-TW" sz="1400">
                  <a:solidFill>
                    <a:srgbClr val="FF6600"/>
                  </a:solidFill>
                  <a:latin typeface="華康中黑體"/>
                  <a:ea typeface="華康中黑體"/>
                  <a:cs typeface="華康中黑體"/>
                </a:rPr>
                <a:t>  </a:t>
              </a:r>
              <a:r>
                <a:rPr lang="en-US" altLang="zh-TW" sz="1200">
                  <a:solidFill>
                    <a:srgbClr val="FF6600"/>
                  </a:solidFill>
                </a:rPr>
                <a:t>2003</a:t>
              </a:r>
              <a:r>
                <a:rPr lang="zh-TW" altLang="en-US" sz="1200">
                  <a:solidFill>
                    <a:srgbClr val="FF6600"/>
                  </a:solidFill>
                  <a:latin typeface="新細明體" pitchFamily="18" charset="-120"/>
                </a:rPr>
                <a:t>年博客來年度百大</a:t>
              </a:r>
            </a:p>
            <a:p>
              <a:pPr>
                <a:lnSpc>
                  <a:spcPct val="120000"/>
                </a:lnSpc>
              </a:pPr>
              <a:r>
                <a:rPr lang="zh-TW" altLang="en-US" sz="1200">
                  <a:solidFill>
                    <a:srgbClr val="FF6600"/>
                  </a:solidFill>
                  <a:latin typeface="新細明體" pitchFamily="18" charset="-120"/>
                </a:rPr>
                <a:t>  </a:t>
              </a:r>
              <a:r>
                <a:rPr lang="en-US" altLang="zh-TW" sz="1200">
                  <a:solidFill>
                    <a:srgbClr val="FF6600"/>
                  </a:solidFill>
                  <a:latin typeface="新細明體" pitchFamily="18" charset="-120"/>
                </a:rPr>
                <a:t>【</a:t>
              </a:r>
              <a:r>
                <a:rPr lang="zh-TW" altLang="en-US" sz="1200">
                  <a:solidFill>
                    <a:srgbClr val="FF6600"/>
                  </a:solidFill>
                  <a:latin typeface="新細明體" pitchFamily="18" charset="-120"/>
                </a:rPr>
                <a:t>趨勢領導類</a:t>
              </a:r>
              <a:r>
                <a:rPr lang="en-US" altLang="zh-TW" sz="1200">
                  <a:solidFill>
                    <a:srgbClr val="FF6600"/>
                  </a:solidFill>
                  <a:latin typeface="新細明體" pitchFamily="18" charset="-120"/>
                </a:rPr>
                <a:t>】</a:t>
              </a:r>
              <a:r>
                <a:rPr lang="zh-TW" altLang="en-US" sz="1200">
                  <a:solidFill>
                    <a:srgbClr val="FF6600"/>
                  </a:solidFill>
                  <a:latin typeface="新細明體" pitchFamily="18" charset="-120"/>
                </a:rPr>
                <a:t>推薦書</a:t>
              </a:r>
              <a:endParaRPr lang="zh-TW" altLang="en-US" sz="1600">
                <a:latin typeface="新細明體" pitchFamily="18" charset="-120"/>
              </a:endParaRPr>
            </a:p>
            <a:p>
              <a:pPr>
                <a:lnSpc>
                  <a:spcPct val="120000"/>
                </a:lnSpc>
              </a:pPr>
              <a:endParaRPr lang="en-US" altLang="zh-TW" sz="1600">
                <a:latin typeface="新細明體" pitchFamily="18" charset="-12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906713" y="1673225"/>
            <a:ext cx="5526087" cy="863600"/>
            <a:chOff x="1927" y="845"/>
            <a:chExt cx="3481" cy="544"/>
          </a:xfrm>
        </p:grpSpPr>
        <p:sp>
          <p:nvSpPr>
            <p:cNvPr id="4110" name="Text Box 8"/>
            <p:cNvSpPr txBox="1">
              <a:spLocks noChangeArrowheads="1"/>
            </p:cNvSpPr>
            <p:nvPr/>
          </p:nvSpPr>
          <p:spPr bwMode="auto">
            <a:xfrm>
              <a:off x="2028" y="845"/>
              <a:ext cx="338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zh-TW" altLang="en-US" sz="2400" b="1">
                  <a:solidFill>
                    <a:srgbClr val="FFFF00"/>
                  </a:solidFill>
                  <a:latin typeface="標楷體" pitchFamily="65" charset="-120"/>
                  <a:ea typeface="標楷體" pitchFamily="65" charset="-120"/>
                </a:rPr>
                <a:t>未來企業都是全球化企業；</a:t>
              </a:r>
            </a:p>
            <a:p>
              <a:pPr algn="r"/>
              <a:r>
                <a:rPr lang="zh-TW" altLang="en-US" sz="2400" b="1">
                  <a:solidFill>
                    <a:srgbClr val="FFFF00"/>
                  </a:solidFill>
                  <a:latin typeface="標楷體" pitchFamily="65" charset="-120"/>
                  <a:ea typeface="標楷體" pitchFamily="65" charset="-120"/>
                </a:rPr>
                <a:t>    全球化時代，</a:t>
              </a:r>
              <a:r>
                <a:rPr lang="zh-TW" altLang="en-US" sz="2400" b="1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知識是成功的關鍵</a:t>
              </a:r>
              <a:r>
                <a:rPr lang="zh-TW" altLang="en-US" sz="2400" b="1">
                  <a:solidFill>
                    <a:srgbClr val="FFFF00"/>
                  </a:solidFill>
                  <a:latin typeface="標楷體" pitchFamily="65" charset="-120"/>
                  <a:ea typeface="標楷體" pitchFamily="65" charset="-120"/>
                </a:rPr>
                <a:t>。</a:t>
              </a:r>
            </a:p>
          </p:txBody>
        </p:sp>
        <p:grpSp>
          <p:nvGrpSpPr>
            <p:cNvPr id="4111" name="Group 9"/>
            <p:cNvGrpSpPr>
              <a:grpSpLocks/>
            </p:cNvGrpSpPr>
            <p:nvPr/>
          </p:nvGrpSpPr>
          <p:grpSpPr bwMode="auto">
            <a:xfrm>
              <a:off x="1927" y="1117"/>
              <a:ext cx="3357" cy="272"/>
              <a:chOff x="1927" y="1117"/>
              <a:chExt cx="3357" cy="272"/>
            </a:xfrm>
          </p:grpSpPr>
          <p:sp>
            <p:nvSpPr>
              <p:cNvPr id="4112" name="Line 10"/>
              <p:cNvSpPr>
                <a:spLocks noChangeShapeType="1"/>
              </p:cNvSpPr>
              <p:nvPr/>
            </p:nvSpPr>
            <p:spPr bwMode="auto">
              <a:xfrm>
                <a:off x="1927" y="1117"/>
                <a:ext cx="3221" cy="0"/>
              </a:xfrm>
              <a:prstGeom prst="line">
                <a:avLst/>
              </a:prstGeom>
              <a:noFill/>
              <a:ln w="9525">
                <a:solidFill>
                  <a:srgbClr val="87C8CD"/>
                </a:solidFill>
                <a:round/>
                <a:headEnd type="oval" w="med" len="med"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113" name="Line 11"/>
              <p:cNvSpPr>
                <a:spLocks noChangeShapeType="1"/>
              </p:cNvSpPr>
              <p:nvPr/>
            </p:nvSpPr>
            <p:spPr bwMode="auto">
              <a:xfrm>
                <a:off x="2608" y="1389"/>
                <a:ext cx="2676" cy="0"/>
              </a:xfrm>
              <a:prstGeom prst="line">
                <a:avLst/>
              </a:prstGeom>
              <a:noFill/>
              <a:ln w="9525">
                <a:solidFill>
                  <a:srgbClr val="87C8CD"/>
                </a:solidFill>
                <a:round/>
                <a:headEnd/>
                <a:tailEnd type="oval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sp>
        <p:nvSpPr>
          <p:cNvPr id="2685964" name="Text Box 12"/>
          <p:cNvSpPr txBox="1">
            <a:spLocks noChangeArrowheads="1"/>
          </p:cNvSpPr>
          <p:nvPr/>
        </p:nvSpPr>
        <p:spPr bwMode="auto">
          <a:xfrm>
            <a:off x="3708400" y="3500438"/>
            <a:ext cx="4752975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TW" altLang="en-US" sz="2000" b="1">
                <a:solidFill>
                  <a:srgbClr val="FFFF00"/>
                </a:solidFill>
                <a:ea typeface="標楷體" pitchFamily="65" charset="-120"/>
              </a:rPr>
              <a:t>就是要有人負責掌握科技的變動，從而掌握獲得知識的管道。所以我會建議企業，在最高執行長外，再設立一個</a:t>
            </a:r>
            <a:r>
              <a:rPr lang="en-US" altLang="zh-TW" sz="2000" b="1">
                <a:solidFill>
                  <a:srgbClr val="FFFF00"/>
                </a:solidFill>
                <a:ea typeface="標楷體" pitchFamily="65" charset="-120"/>
              </a:rPr>
              <a:t>『</a:t>
            </a:r>
            <a:r>
              <a:rPr lang="zh-TW" altLang="en-US" sz="2000" b="1">
                <a:solidFill>
                  <a:srgbClr val="FFFF00"/>
                </a:solidFill>
                <a:ea typeface="標楷體" pitchFamily="65" charset="-120"/>
              </a:rPr>
              <a:t>最高知識長</a:t>
            </a:r>
            <a:r>
              <a:rPr lang="en-US" altLang="zh-TW" sz="2000" b="1">
                <a:solidFill>
                  <a:srgbClr val="FFFF00"/>
                </a:solidFill>
                <a:ea typeface="標楷體" pitchFamily="65" charset="-120"/>
              </a:rPr>
              <a:t>』</a:t>
            </a:r>
            <a:r>
              <a:rPr lang="zh-TW" altLang="en-US" sz="2000" b="1">
                <a:solidFill>
                  <a:srgbClr val="FFFF00"/>
                </a:solidFill>
                <a:ea typeface="標楷體" pitchFamily="65" charset="-120"/>
              </a:rPr>
              <a:t>，負責提供獨立而正確的情報分析。</a:t>
            </a:r>
          </a:p>
        </p:txBody>
      </p:sp>
      <p:sp>
        <p:nvSpPr>
          <p:cNvPr id="2685965" name="Text Box 13"/>
          <p:cNvSpPr txBox="1">
            <a:spLocks noChangeArrowheads="1"/>
          </p:cNvSpPr>
          <p:nvPr/>
        </p:nvSpPr>
        <p:spPr bwMode="auto">
          <a:xfrm>
            <a:off x="0" y="4076700"/>
            <a:ext cx="29876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1400">
                <a:solidFill>
                  <a:schemeClr val="accent2"/>
                </a:solidFill>
                <a:ea typeface="華康中黑體"/>
                <a:cs typeface="華康中黑體"/>
              </a:rPr>
              <a:t>◎</a:t>
            </a:r>
            <a:r>
              <a:rPr lang="zh-TW" altLang="en-US" sz="1400">
                <a:solidFill>
                  <a:schemeClr val="accent2"/>
                </a:solidFill>
                <a:ea typeface="華康中黑體"/>
                <a:cs typeface="華康中黑體"/>
              </a:rPr>
              <a:t>主張：</a:t>
            </a:r>
          </a:p>
          <a:p>
            <a:r>
              <a:rPr lang="zh-TW" altLang="en-US" sz="1400">
                <a:solidFill>
                  <a:schemeClr val="accent2"/>
                </a:solidFill>
                <a:ea typeface="華康中黑體"/>
                <a:cs typeface="華康中黑體"/>
              </a:rPr>
              <a:t>    只有改變散亂的現狀，建造全新</a:t>
            </a:r>
          </a:p>
          <a:p>
            <a:r>
              <a:rPr lang="zh-TW" altLang="en-US" sz="1400">
                <a:solidFill>
                  <a:schemeClr val="accent2"/>
                </a:solidFill>
                <a:ea typeface="華康中黑體"/>
                <a:cs typeface="華康中黑體"/>
              </a:rPr>
              <a:t>    的全球化體系，才能讓更多國家</a:t>
            </a:r>
          </a:p>
          <a:p>
            <a:r>
              <a:rPr lang="zh-TW" altLang="en-US" sz="1400">
                <a:solidFill>
                  <a:schemeClr val="accent2"/>
                </a:solidFill>
                <a:ea typeface="華康中黑體"/>
                <a:cs typeface="華康中黑體"/>
              </a:rPr>
              <a:t>    成為受益者。</a:t>
            </a:r>
          </a:p>
        </p:txBody>
      </p:sp>
      <p:sp>
        <p:nvSpPr>
          <p:cNvPr id="2685966" name="Text Box 14"/>
          <p:cNvSpPr txBox="1">
            <a:spLocks noChangeArrowheads="1"/>
          </p:cNvSpPr>
          <p:nvPr/>
        </p:nvSpPr>
        <p:spPr bwMode="auto">
          <a:xfrm>
            <a:off x="3492500" y="2781300"/>
            <a:ext cx="506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solidFill>
                  <a:srgbClr val="FFFF00"/>
                </a:solidFill>
                <a:ea typeface="標楷體" pitchFamily="65" charset="-120"/>
              </a:rPr>
              <a:t>企業如何建立因應未來挑戰的能力？</a:t>
            </a:r>
          </a:p>
        </p:txBody>
      </p:sp>
      <p:grpSp>
        <p:nvGrpSpPr>
          <p:cNvPr id="4105" name="Group 15"/>
          <p:cNvGrpSpPr>
            <a:grpSpLocks/>
          </p:cNvGrpSpPr>
          <p:nvPr/>
        </p:nvGrpSpPr>
        <p:grpSpPr bwMode="auto">
          <a:xfrm>
            <a:off x="107950" y="115888"/>
            <a:ext cx="3600450" cy="617537"/>
            <a:chOff x="68" y="73"/>
            <a:chExt cx="2268" cy="389"/>
          </a:xfrm>
        </p:grpSpPr>
        <p:pic>
          <p:nvPicPr>
            <p:cNvPr id="4106" name="Picture 16" descr="title_intropag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" y="73"/>
              <a:ext cx="950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107" name="Group 17"/>
            <p:cNvGrpSpPr>
              <a:grpSpLocks/>
            </p:cNvGrpSpPr>
            <p:nvPr/>
          </p:nvGrpSpPr>
          <p:grpSpPr bwMode="auto">
            <a:xfrm>
              <a:off x="1020" y="164"/>
              <a:ext cx="1316" cy="298"/>
              <a:chOff x="113" y="169"/>
              <a:chExt cx="1316" cy="298"/>
            </a:xfrm>
          </p:grpSpPr>
          <p:sp>
            <p:nvSpPr>
              <p:cNvPr id="4108" name="Text Box 18">
                <a:hlinkClick r:id="rId4"/>
              </p:cNvPr>
              <p:cNvSpPr txBox="1">
                <a:spLocks noChangeArrowheads="1"/>
              </p:cNvSpPr>
              <p:nvPr/>
            </p:nvSpPr>
            <p:spPr bwMode="auto">
              <a:xfrm>
                <a:off x="113" y="265"/>
                <a:ext cx="1300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sz="1500" b="1">
                    <a:latin typeface="Times New Roman" pitchFamily="18" charset="0"/>
                    <a:hlinkClick r:id="rId4"/>
                  </a:rPr>
                  <a:t>http://www.cw.com.tw/</a:t>
                </a:r>
                <a:endParaRPr lang="en-US" altLang="zh-TW" sz="1500" b="1">
                  <a:latin typeface="Times New Roman" pitchFamily="18" charset="0"/>
                </a:endParaRPr>
              </a:p>
            </p:txBody>
          </p:sp>
          <p:sp>
            <p:nvSpPr>
              <p:cNvPr id="4109" name="Text Box 19"/>
              <p:cNvSpPr txBox="1">
                <a:spLocks noChangeArrowheads="1"/>
              </p:cNvSpPr>
              <p:nvPr/>
            </p:nvSpPr>
            <p:spPr bwMode="auto">
              <a:xfrm>
                <a:off x="113" y="169"/>
                <a:ext cx="1316" cy="17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zh-TW" altLang="en-US" sz="1500">
                    <a:solidFill>
                      <a:srgbClr val="7CB2A6"/>
                    </a:solidFill>
                    <a:latin typeface="標楷體" pitchFamily="65" charset="-120"/>
                    <a:ea typeface="標楷體" pitchFamily="65" charset="-120"/>
                  </a:rPr>
                  <a:t>與 世 界 同 步 躍 升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5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85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85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8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5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6859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6859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6859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685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5954" grpId="0" animBg="1"/>
      <p:bldP spid="2685964" grpId="0"/>
      <p:bldP spid="2685965" grpId="0"/>
      <p:bldP spid="26859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407DC-58CE-4F43-9895-E323A94D7FB8}" type="slidenum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403648" y="5973404"/>
            <a:ext cx="66879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400" dirty="0" smtClean="0">
                <a:solidFill>
                  <a:srgbClr val="FFFFFF"/>
                </a:solidFill>
                <a:latin typeface="Arial"/>
                <a:ea typeface="標楷體"/>
                <a:hlinkClick r:id="rId2"/>
              </a:rPr>
              <a:t>資料來源：</a:t>
            </a:r>
            <a:r>
              <a:rPr kumimoji="0" lang="en-US" altLang="zh-TW" sz="1400" dirty="0" smtClean="0">
                <a:solidFill>
                  <a:srgbClr val="FFFFFF"/>
                </a:solidFill>
                <a:latin typeface="Arial"/>
                <a:ea typeface="標楷體"/>
                <a:hlinkClick r:id="rId2"/>
              </a:rPr>
              <a:t>http</a:t>
            </a:r>
            <a:r>
              <a:rPr kumimoji="0" lang="en-US" altLang="zh-TW" sz="1400" dirty="0">
                <a:solidFill>
                  <a:srgbClr val="FFFFFF"/>
                </a:solidFill>
                <a:latin typeface="Arial"/>
                <a:ea typeface="標楷體"/>
                <a:hlinkClick r:id="rId2"/>
              </a:rPr>
              <a:t>://doc.mbalib.com/view/3d03932aabff0b071001735482ec6a5c.html</a:t>
            </a:r>
            <a:endParaRPr kumimoji="0" lang="zh-TW" altLang="en-US" sz="1400" dirty="0">
              <a:solidFill>
                <a:srgbClr val="FFFFFF"/>
              </a:solidFill>
              <a:latin typeface="Arial"/>
              <a:ea typeface="標楷體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576" y="476672"/>
            <a:ext cx="7861022" cy="5540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570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2AAE2-9BD4-4F90-A20B-9EFC4F251501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268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教學目標</a:t>
            </a:r>
          </a:p>
        </p:txBody>
      </p:sp>
      <p:sp>
        <p:nvSpPr>
          <p:cNvPr id="2684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268413"/>
            <a:ext cx="6886575" cy="4495800"/>
          </a:xfrm>
          <a:solidFill>
            <a:srgbClr val="000000"/>
          </a:solidFill>
        </p:spPr>
        <p:txBody>
          <a:bodyPr/>
          <a:lstStyle/>
          <a:p>
            <a:pPr eaLnBrk="1" hangingPunct="1"/>
            <a:r>
              <a:rPr lang="zh-TW" altLang="en-US" sz="2400" dirty="0" smtClean="0">
                <a:latin typeface="標楷體" pitchFamily="65" charset="-120"/>
              </a:rPr>
              <a:t>企業在面對未來的超競爭時代中，企業的經營典範、管理典範、與科技典範三者將面臨史無前例的衝擊，如何發展有效的知識管理將是主要的生存關鍵所在。</a:t>
            </a:r>
          </a:p>
          <a:p>
            <a:pPr eaLnBrk="1" hangingPunct="1"/>
            <a:r>
              <a:rPr lang="zh-TW" altLang="en-US" sz="2400" dirty="0" smtClean="0">
                <a:latin typeface="標楷體" pitchFamily="65" charset="-120"/>
              </a:rPr>
              <a:t>課程中將說明知識管理的意義以及推動知識管理的具體做法。此外，本課程也將針對高階主管的經營需要，提出策略知識管理的概念與發展模式，以協助高階主管在策略管理歷程中，有效實踐知識管理的做法。</a:t>
            </a:r>
            <a:r>
              <a:rPr lang="zh-TW" altLang="en-US" sz="2400" dirty="0" smtClean="0"/>
              <a:t>知識管理的操作有賴有效的系統工具，本課程也將介紹概念圖、系統思考等工具。</a:t>
            </a:r>
          </a:p>
        </p:txBody>
      </p:sp>
      <p:pic>
        <p:nvPicPr>
          <p:cNvPr id="5125" name="Picture 4" descr="j0283214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05700" y="4238625"/>
            <a:ext cx="1422400" cy="15160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493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BDFC3E-AB4B-490E-BD2A-5650784811E2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268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課程進度表</a:t>
            </a:r>
          </a:p>
        </p:txBody>
      </p:sp>
      <p:pic>
        <p:nvPicPr>
          <p:cNvPr id="6148" name="Picture 3" descr="j0236503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940425" y="333375"/>
            <a:ext cx="576263" cy="560388"/>
          </a:xfrm>
          <a:noFill/>
        </p:spPr>
      </p:pic>
      <p:graphicFrame>
        <p:nvGraphicFramePr>
          <p:cNvPr id="2681860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31503001"/>
              </p:ext>
            </p:extLst>
          </p:nvPr>
        </p:nvGraphicFramePr>
        <p:xfrm>
          <a:off x="395288" y="981075"/>
          <a:ext cx="8451850" cy="5770880"/>
        </p:xfrm>
        <a:graphic>
          <a:graphicData uri="http://schemas.openxmlformats.org/drawingml/2006/table">
            <a:tbl>
              <a:tblPr/>
              <a:tblGrid>
                <a:gridCol w="432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510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週別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教學內容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週別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教學內容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課程介紹、分組、分組介紹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教學影片賞析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2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概念圖安裝與教學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http://www.cmaptools.com/cmaptools/cmaptools-download/</a:t>
                      </a:r>
                      <a:endParaRPr kumimoji="1" lang="zh-TW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何謂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KM</a:t>
                      </a: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發展模式：組織發展、學習型組織、實務社群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何謂知識：知識經濟、資料資訊知識、知識活動圖、知識成長、知識內涵、知識流程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何謂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KM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發展模式：知識建立、知識缺口、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CSF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法、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KM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流程架構、績效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何謂知識：經營與知識、知識屬性分析、知識塑模：概念圖、知識本體論、</a:t>
                      </a: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Protege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策略管理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KM</a:t>
                      </a: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、使命的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KM</a:t>
                      </a: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、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SWOT</a:t>
                      </a: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的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KM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何謂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KM</a:t>
                      </a: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：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KM</a:t>
                      </a: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機制、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KM</a:t>
                      </a: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目標、學派、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KM</a:t>
                      </a: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象限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系統思考原理、系統基模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何謂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KM</a:t>
                      </a: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：知識分享與移轉、匯豐汽車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KM</a:t>
                      </a: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、知識屬性分析案例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14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系統思考工具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何謂策略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KM</a:t>
                      </a: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：心智模式、常規框架、心智調整、知識擷取工具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系統思考實作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何謂策略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KM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：系統思考圖、心智互動組織因素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16-17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期</a:t>
                      </a:r>
                      <a:r>
                        <a:rPr kumimoji="1" lang="zh-TW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末專題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92F5C4-E252-4DFF-AF92-93219FA60ED9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1196975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ea typeface="標楷體" pitchFamily="65" charset="-120"/>
              </a:rPr>
              <a:t>參考教材</a:t>
            </a:r>
          </a:p>
        </p:txBody>
      </p:sp>
      <p:sp>
        <p:nvSpPr>
          <p:cNvPr id="2682883" name="Rectangle 3"/>
          <p:cNvSpPr>
            <a:spLocks noChangeArrowheads="1"/>
          </p:cNvSpPr>
          <p:nvPr/>
        </p:nvSpPr>
        <p:spPr bwMode="auto">
          <a:xfrm>
            <a:off x="657225" y="1358900"/>
            <a:ext cx="8077200" cy="4446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zh-TW" altLang="en-US" sz="2400" b="1" dirty="0">
                <a:ea typeface="標楷體" pitchFamily="65" charset="-120"/>
              </a:rPr>
              <a:t>林東清 著，</a:t>
            </a:r>
            <a:r>
              <a:rPr lang="zh-TW" altLang="en-US" sz="2400" b="1" i="1" dirty="0">
                <a:solidFill>
                  <a:schemeClr val="hlink"/>
                </a:solidFill>
                <a:ea typeface="標楷體" pitchFamily="65" charset="-120"/>
              </a:rPr>
              <a:t>知識管理</a:t>
            </a:r>
            <a:r>
              <a:rPr lang="zh-TW" altLang="en-US" sz="2400" b="1" dirty="0">
                <a:ea typeface="標楷體" pitchFamily="65" charset="-120"/>
              </a:rPr>
              <a:t>，智</a:t>
            </a:r>
            <a:r>
              <a:rPr lang="zh-TW" altLang="en-US" sz="2400" b="1">
                <a:ea typeface="標楷體" pitchFamily="65" charset="-120"/>
              </a:rPr>
              <a:t>勝</a:t>
            </a:r>
            <a:r>
              <a:rPr lang="zh-TW" altLang="en-US" sz="2400" b="1" smtClean="0">
                <a:ea typeface="標楷體" pitchFamily="65" charset="-120"/>
              </a:rPr>
              <a:t>出版。</a:t>
            </a:r>
            <a:endParaRPr lang="zh-TW" altLang="en-US" sz="2400" b="1">
              <a:ea typeface="標楷體" pitchFamily="65" charset="-12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zh-TW" altLang="en-US" sz="2400" b="1" dirty="0">
                <a:ea typeface="標楷體" pitchFamily="65" charset="-120"/>
              </a:rPr>
              <a:t>勤業管理顧問公司 著，劉京偉 譯，</a:t>
            </a:r>
            <a:r>
              <a:rPr lang="zh-TW" altLang="en-US" sz="2400" b="1" i="1" dirty="0">
                <a:solidFill>
                  <a:schemeClr val="hlink"/>
                </a:solidFill>
                <a:ea typeface="標楷體" pitchFamily="65" charset="-120"/>
              </a:rPr>
              <a:t>知識管理的第一本書</a:t>
            </a:r>
            <a:r>
              <a:rPr lang="en-US" altLang="zh-TW" sz="2400" b="1" i="1" dirty="0">
                <a:solidFill>
                  <a:schemeClr val="hlink"/>
                </a:solidFill>
                <a:ea typeface="標楷體" pitchFamily="65" charset="-120"/>
              </a:rPr>
              <a:t>---</a:t>
            </a:r>
            <a:r>
              <a:rPr lang="zh-TW" altLang="en-US" sz="2400" b="1" i="1" dirty="0">
                <a:solidFill>
                  <a:schemeClr val="hlink"/>
                </a:solidFill>
                <a:ea typeface="標楷體" pitchFamily="65" charset="-120"/>
              </a:rPr>
              <a:t>運用知識管理提昇企業核心能力</a:t>
            </a:r>
            <a:r>
              <a:rPr lang="zh-TW" altLang="en-US" sz="2400" b="1" dirty="0">
                <a:ea typeface="標楷體" pitchFamily="65" charset="-120"/>
              </a:rPr>
              <a:t>，商周出版，</a:t>
            </a:r>
            <a:r>
              <a:rPr lang="en-US" altLang="zh-TW" sz="2400" b="1" dirty="0">
                <a:ea typeface="標楷體" pitchFamily="65" charset="-120"/>
              </a:rPr>
              <a:t>2000</a:t>
            </a:r>
            <a:r>
              <a:rPr lang="zh-TW" altLang="en-US" sz="2400" b="1" dirty="0">
                <a:ea typeface="標楷體" pitchFamily="65" charset="-120"/>
              </a:rPr>
              <a:t>。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400" b="1" dirty="0" err="1">
                <a:ea typeface="標楷體" pitchFamily="65" charset="-120"/>
              </a:rPr>
              <a:t>Nonaka</a:t>
            </a:r>
            <a:r>
              <a:rPr lang="en-US" altLang="zh-TW" sz="2400" b="1" dirty="0">
                <a:ea typeface="標楷體" pitchFamily="65" charset="-120"/>
              </a:rPr>
              <a:t>, I. and Takeuchi, H. </a:t>
            </a:r>
            <a:r>
              <a:rPr lang="zh-TW" altLang="en-US" sz="2400" b="1" dirty="0">
                <a:ea typeface="標楷體" pitchFamily="65" charset="-120"/>
              </a:rPr>
              <a:t>著，楊子江、王美音譯，</a:t>
            </a:r>
            <a:r>
              <a:rPr lang="zh-TW" altLang="en-US" sz="2400" b="1" i="1" dirty="0">
                <a:solidFill>
                  <a:schemeClr val="hlink"/>
                </a:solidFill>
                <a:ea typeface="標楷體" pitchFamily="65" charset="-120"/>
              </a:rPr>
              <a:t>創新求勝</a:t>
            </a:r>
            <a:r>
              <a:rPr lang="zh-TW" altLang="en-US" sz="2400" b="1" dirty="0">
                <a:ea typeface="標楷體" pitchFamily="65" charset="-120"/>
              </a:rPr>
              <a:t>，遠流出版，</a:t>
            </a:r>
            <a:r>
              <a:rPr lang="en-US" altLang="zh-TW" sz="2400" b="1" dirty="0">
                <a:ea typeface="標楷體" pitchFamily="65" charset="-120"/>
              </a:rPr>
              <a:t>1997</a:t>
            </a:r>
            <a:r>
              <a:rPr lang="zh-TW" altLang="en-US" sz="2400" b="1" dirty="0">
                <a:ea typeface="標楷體" pitchFamily="65" charset="-120"/>
              </a:rPr>
              <a:t>。</a:t>
            </a:r>
          </a:p>
          <a:p>
            <a:pPr marL="342900" indent="-342900">
              <a:spcBef>
                <a:spcPct val="20000"/>
              </a:spcBef>
              <a:spcAft>
                <a:spcPct val="30000"/>
              </a:spcAft>
              <a:buFontTx/>
              <a:buChar char="•"/>
            </a:pPr>
            <a:r>
              <a:rPr lang="en-US" altLang="zh-TW" sz="2400" b="1" dirty="0">
                <a:ea typeface="標楷體" pitchFamily="65" charset="-120"/>
              </a:rPr>
              <a:t>Peter </a:t>
            </a:r>
            <a:r>
              <a:rPr lang="en-US" altLang="zh-TW" sz="2400" b="1" dirty="0" err="1">
                <a:ea typeface="標楷體" pitchFamily="65" charset="-120"/>
              </a:rPr>
              <a:t>Senge</a:t>
            </a:r>
            <a:r>
              <a:rPr lang="en-US" altLang="zh-TW" sz="2400" b="1" dirty="0">
                <a:ea typeface="標楷體" pitchFamily="65" charset="-120"/>
              </a:rPr>
              <a:t> </a:t>
            </a:r>
            <a:r>
              <a:rPr lang="zh-TW" altLang="en-US" sz="2400" b="1" dirty="0">
                <a:ea typeface="標楷體" pitchFamily="65" charset="-120"/>
              </a:rPr>
              <a:t>著，郭進隆 譯，</a:t>
            </a:r>
            <a:r>
              <a:rPr lang="zh-TW" altLang="en-US" sz="2400" b="1" i="1" dirty="0">
                <a:solidFill>
                  <a:schemeClr val="hlink"/>
                </a:solidFill>
                <a:ea typeface="標楷體" pitchFamily="65" charset="-120"/>
              </a:rPr>
              <a:t>第五項修練：學習型組織的藝術與實務</a:t>
            </a:r>
            <a:r>
              <a:rPr lang="zh-TW" altLang="en-US" sz="2400" b="1" dirty="0">
                <a:ea typeface="標楷體" pitchFamily="65" charset="-120"/>
              </a:rPr>
              <a:t>，天下文化出版。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zh-TW" altLang="en-US" sz="2400" b="1" dirty="0">
                <a:ea typeface="標楷體" pitchFamily="65" charset="-120"/>
              </a:rPr>
              <a:t>吳思華 著，</a:t>
            </a:r>
            <a:r>
              <a:rPr lang="zh-TW" altLang="en-US" sz="2400" b="1" i="1" dirty="0">
                <a:solidFill>
                  <a:schemeClr val="hlink"/>
                </a:solidFill>
                <a:ea typeface="標楷體" pitchFamily="65" charset="-120"/>
              </a:rPr>
              <a:t>策略九說</a:t>
            </a:r>
            <a:r>
              <a:rPr lang="en-US" altLang="zh-TW" sz="2400" b="1" i="1" dirty="0">
                <a:solidFill>
                  <a:schemeClr val="hlink"/>
                </a:solidFill>
                <a:ea typeface="標楷體" pitchFamily="65" charset="-120"/>
              </a:rPr>
              <a:t>---</a:t>
            </a:r>
            <a:r>
              <a:rPr lang="zh-TW" altLang="en-US" sz="2400" b="1" i="1" dirty="0">
                <a:solidFill>
                  <a:schemeClr val="hlink"/>
                </a:solidFill>
                <a:ea typeface="標楷體" pitchFamily="65" charset="-120"/>
              </a:rPr>
              <a:t>策略思考的本質</a:t>
            </a:r>
            <a:r>
              <a:rPr lang="zh-TW" altLang="en-US" sz="2400" b="1" dirty="0">
                <a:ea typeface="標楷體" pitchFamily="65" charset="-120"/>
              </a:rPr>
              <a:t>，臉譜出版。</a:t>
            </a:r>
          </a:p>
        </p:txBody>
      </p:sp>
      <p:pic>
        <p:nvPicPr>
          <p:cNvPr id="7173" name="Picture 4" descr="j025442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5988" y="188913"/>
            <a:ext cx="14287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88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EF5317-43E6-448A-8BA8-E6127335A42C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268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成績考評</a:t>
            </a:r>
          </a:p>
        </p:txBody>
      </p:sp>
      <p:graphicFrame>
        <p:nvGraphicFramePr>
          <p:cNvPr id="2683907" name="Group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39247784"/>
              </p:ext>
            </p:extLst>
          </p:nvPr>
        </p:nvGraphicFramePr>
        <p:xfrm>
          <a:off x="611188" y="1628775"/>
          <a:ext cx="6202512" cy="1625537"/>
        </p:xfrm>
        <a:graphic>
          <a:graphicData uri="http://schemas.openxmlformats.org/drawingml/2006/table">
            <a:tbl>
              <a:tblPr/>
              <a:tblGrid>
                <a:gridCol w="1441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3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89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8902">
                  <a:extLst>
                    <a:ext uri="{9D8B030D-6E8A-4147-A177-3AD203B41FA5}">
                      <a16:colId xmlns:a16="http://schemas.microsoft.com/office/drawing/2014/main" val="2533615119"/>
                    </a:ext>
                  </a:extLst>
                </a:gridCol>
              </a:tblGrid>
              <a:tr h="9794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考評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項目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出席</a:t>
                      </a:r>
                      <a:endParaRPr kumimoji="1" lang="en-US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參與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課程</a:t>
                      </a:r>
                      <a:endParaRPr kumimoji="1" lang="en-US" altLang="zh-TW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作業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期末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專題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8213" name="Picture 20" descr="j0236462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164288" y="3256746"/>
            <a:ext cx="2119313" cy="2119312"/>
          </a:xfrm>
          <a:noFill/>
        </p:spPr>
      </p:pic>
      <p:sp>
        <p:nvSpPr>
          <p:cNvPr id="8214" name="Text Box 21"/>
          <p:cNvSpPr txBox="1">
            <a:spLocks noChangeArrowheads="1"/>
          </p:cNvSpPr>
          <p:nvPr/>
        </p:nvSpPr>
        <p:spPr bwMode="auto">
          <a:xfrm>
            <a:off x="827584" y="3813922"/>
            <a:ext cx="43781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期末專題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：根據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SKM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提出專題實作報告。</a:t>
            </a:r>
            <a:endParaRPr lang="en-US" altLang="zh-TW" dirty="0" smtClean="0"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km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Skm</Template>
  <TotalTime>5428</TotalTime>
  <Words>686</Words>
  <Application>Microsoft Office PowerPoint</Application>
  <PresentationFormat>如螢幕大小 (4:3)</PresentationFormat>
  <Paragraphs>96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華康中黑體</vt:lpstr>
      <vt:lpstr>新細明體</vt:lpstr>
      <vt:lpstr>標楷體</vt:lpstr>
      <vt:lpstr>Arial</vt:lpstr>
      <vt:lpstr>Symbol</vt:lpstr>
      <vt:lpstr>Times New Roman</vt:lpstr>
      <vt:lpstr>Skm</vt:lpstr>
      <vt:lpstr>教學目標</vt:lpstr>
      <vt:lpstr>PowerPoint 簡報</vt:lpstr>
      <vt:lpstr>PowerPoint 簡報</vt:lpstr>
      <vt:lpstr>PowerPoint 簡報</vt:lpstr>
      <vt:lpstr>教學目標</vt:lpstr>
      <vt:lpstr>課程進度表</vt:lpstr>
      <vt:lpstr>PowerPoint 簡報</vt:lpstr>
      <vt:lpstr>成績考評</vt:lpstr>
    </vt:vector>
  </TitlesOfParts>
  <Company>NTUST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Lgg</dc:creator>
  <cp:lastModifiedBy>李國光</cp:lastModifiedBy>
  <cp:revision>364</cp:revision>
  <cp:lastPrinted>1999-12-18T10:03:18Z</cp:lastPrinted>
  <dcterms:created xsi:type="dcterms:W3CDTF">2004-05-12T11:05:56Z</dcterms:created>
  <dcterms:modified xsi:type="dcterms:W3CDTF">2020-03-03T01:25:58Z</dcterms:modified>
</cp:coreProperties>
</file>